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10"/>
  </p:notesMasterIdLst>
  <p:sldIdLst>
    <p:sldId id="256" r:id="rId2"/>
    <p:sldId id="257" r:id="rId3"/>
    <p:sldId id="258" r:id="rId4"/>
    <p:sldId id="263"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34"/>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98037A-7655-104E-BD66-1212538D5C26}" type="datetimeFigureOut">
              <a:rPr lang="en-US" smtClean="0"/>
              <a:t>11/17/21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13789D-F797-E54F-B02D-B6E421072072}" type="slidenum">
              <a:rPr lang="en-US" smtClean="0"/>
              <a:t>‹#›</a:t>
            </a:fld>
            <a:endParaRPr lang="en-US"/>
          </a:p>
        </p:txBody>
      </p:sp>
    </p:spTree>
    <p:extLst>
      <p:ext uri="{BB962C8B-B14F-4D97-AF65-F5344CB8AC3E}">
        <p14:creationId xmlns:p14="http://schemas.microsoft.com/office/powerpoint/2010/main" val="287032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11/17/21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466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11/17/21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979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11/17/21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513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11/17/21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949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11/17/21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758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11/17/21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98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11/17/21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0829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11/17/21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52923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11/17/21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248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11/17/21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75878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11/17/21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4939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11/17/21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10307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aps.ucsd.edu/faculty-resources/facdev/index.html#COVID-19-Impact-and-Adaptabil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uvpfa.du.edu/wp-content/uploads/2021/08/How-to-write-a-COVID-19-8.20.21.pdf" TargetMode="External"/><Relationship Id="rId2" Type="http://schemas.openxmlformats.org/officeDocument/2006/relationships/hyperlink" Target="https://aps.ucsd.edu/faculty-resources/facdev/index.html#COVID-19-Impact-and-Adaptabilit" TargetMode="External"/><Relationship Id="rId1" Type="http://schemas.openxmlformats.org/officeDocument/2006/relationships/slideLayout" Target="../slideLayouts/slideLayout2.xml"/><Relationship Id="rId4" Type="http://schemas.openxmlformats.org/officeDocument/2006/relationships/hyperlink" Target="https://www.chronicle.com/article/now-i-have-to-write-a-covid-impact-stat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ight bulb with hanging lights background">
            <a:extLst>
              <a:ext uri="{FF2B5EF4-FFF2-40B4-BE49-F238E27FC236}">
                <a16:creationId xmlns:a16="http://schemas.microsoft.com/office/drawing/2014/main" id="{7B5C3C3F-9C92-42F5-8D9B-41F4A4AAED1D}"/>
              </a:ext>
            </a:extLst>
          </p:cNvPr>
          <p:cNvPicPr>
            <a:picLocks noChangeAspect="1"/>
          </p:cNvPicPr>
          <p:nvPr/>
        </p:nvPicPr>
        <p:blipFill rotWithShape="1">
          <a:blip r:embed="rId2"/>
          <a:srcRect t="9154" b="4968"/>
          <a:stretch/>
        </p:blipFill>
        <p:spPr>
          <a:xfrm>
            <a:off x="-1" y="10"/>
            <a:ext cx="12191999" cy="6857990"/>
          </a:xfrm>
          <a:prstGeom prst="rect">
            <a:avLst/>
          </a:prstGeom>
        </p:spPr>
      </p:pic>
      <p:sp>
        <p:nvSpPr>
          <p:cNvPr id="9" name="Rectangle 8">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FFDCD1-D4EE-6646-9F21-AC347FBDD250}"/>
              </a:ext>
            </a:extLst>
          </p:cNvPr>
          <p:cNvSpPr>
            <a:spLocks noGrp="1"/>
          </p:cNvSpPr>
          <p:nvPr>
            <p:ph type="ctrTitle"/>
          </p:nvPr>
        </p:nvSpPr>
        <p:spPr>
          <a:xfrm>
            <a:off x="735790" y="3331444"/>
            <a:ext cx="6993747" cy="1229306"/>
          </a:xfrm>
        </p:spPr>
        <p:txBody>
          <a:bodyPr>
            <a:normAutofit/>
          </a:bodyPr>
          <a:lstStyle/>
          <a:p>
            <a:r>
              <a:rPr lang="en-US" sz="4000" dirty="0">
                <a:solidFill>
                  <a:schemeClr val="tx1"/>
                </a:solidFill>
              </a:rPr>
              <a:t>The COVID Impact Statement </a:t>
            </a:r>
          </a:p>
        </p:txBody>
      </p:sp>
      <p:sp>
        <p:nvSpPr>
          <p:cNvPr id="3" name="Subtitle 2">
            <a:extLst>
              <a:ext uri="{FF2B5EF4-FFF2-40B4-BE49-F238E27FC236}">
                <a16:creationId xmlns:a16="http://schemas.microsoft.com/office/drawing/2014/main" id="{95C6CFB4-9D75-E24E-9DA0-F8F9E4D9633B}"/>
              </a:ext>
            </a:extLst>
          </p:cNvPr>
          <p:cNvSpPr>
            <a:spLocks noGrp="1"/>
          </p:cNvSpPr>
          <p:nvPr>
            <p:ph type="subTitle" idx="1"/>
          </p:nvPr>
        </p:nvSpPr>
        <p:spPr>
          <a:xfrm>
            <a:off x="735791" y="4735799"/>
            <a:ext cx="6470693" cy="605256"/>
          </a:xfrm>
        </p:spPr>
        <p:txBody>
          <a:bodyPr>
            <a:normAutofit fontScale="85000" lnSpcReduction="10000"/>
          </a:bodyPr>
          <a:lstStyle/>
          <a:p>
            <a:r>
              <a:rPr lang="en-US" dirty="0"/>
              <a:t>AVC Cindy Palmer &amp; AVC Contreras</a:t>
            </a:r>
          </a:p>
        </p:txBody>
      </p:sp>
      <p:cxnSp>
        <p:nvCxnSpPr>
          <p:cNvPr id="11" name="!!Straight Connector">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383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022E9-61F1-0548-AE3D-73DA9C62E6D4}"/>
              </a:ext>
            </a:extLst>
          </p:cNvPr>
          <p:cNvSpPr>
            <a:spLocks noGrp="1"/>
          </p:cNvSpPr>
          <p:nvPr>
            <p:ph type="title"/>
          </p:nvPr>
        </p:nvSpPr>
        <p:spPr/>
        <p:txBody>
          <a:bodyPr/>
          <a:lstStyle/>
          <a:p>
            <a:r>
              <a:rPr lang="en-US" dirty="0"/>
              <a:t>What this talk will cover </a:t>
            </a:r>
          </a:p>
        </p:txBody>
      </p:sp>
      <p:sp>
        <p:nvSpPr>
          <p:cNvPr id="3" name="Content Placeholder 2">
            <a:extLst>
              <a:ext uri="{FF2B5EF4-FFF2-40B4-BE49-F238E27FC236}">
                <a16:creationId xmlns:a16="http://schemas.microsoft.com/office/drawing/2014/main" id="{4DB1BCDA-E3E5-744F-A3BB-FCECFA60AB32}"/>
              </a:ext>
            </a:extLst>
          </p:cNvPr>
          <p:cNvSpPr>
            <a:spLocks noGrp="1"/>
          </p:cNvSpPr>
          <p:nvPr>
            <p:ph idx="1"/>
          </p:nvPr>
        </p:nvSpPr>
        <p:spPr/>
        <p:txBody>
          <a:bodyPr/>
          <a:lstStyle/>
          <a:p>
            <a:pPr>
              <a:buFont typeface="Arial" panose="020B0604020202020204" pitchFamily="34" charset="0"/>
              <a:buChar char="•"/>
            </a:pPr>
            <a:r>
              <a:rPr lang="en-US" dirty="0"/>
              <a:t>Describing the Statement on the Impact of COVID in the P &amp; T File </a:t>
            </a:r>
          </a:p>
          <a:p>
            <a:pPr>
              <a:buFont typeface="Arial" panose="020B0604020202020204" pitchFamily="34" charset="0"/>
              <a:buChar char="•"/>
            </a:pPr>
            <a:r>
              <a:rPr lang="en-US" dirty="0"/>
              <a:t>Explain components of the newly launched AP website explaining the COVID Impact Statement: </a:t>
            </a:r>
          </a:p>
          <a:p>
            <a:r>
              <a:rPr lang="en-US" dirty="0">
                <a:hlinkClick r:id="rId2"/>
              </a:rPr>
              <a:t>https://aps.ucsd.edu/faculty-resources/facdev/index.html#COVID-19-Impact-and-Adaptabilit</a:t>
            </a:r>
            <a:endParaRPr lang="en-US" dirty="0"/>
          </a:p>
          <a:p>
            <a:r>
              <a:rPr lang="en-US" dirty="0"/>
              <a:t>APS has developed an FAQ on the COVID Impact statement to assist faculty in their process of determining whether to submit one to complement their file. This document is </a:t>
            </a:r>
            <a:r>
              <a:rPr lang="en-US" u="sng" dirty="0"/>
              <a:t>not</a:t>
            </a:r>
            <a:r>
              <a:rPr lang="en-US" dirty="0"/>
              <a:t> required as part of the formal review process but it is encouraged. </a:t>
            </a:r>
          </a:p>
          <a:p>
            <a:pPr>
              <a:buFont typeface="Arial" panose="020B0604020202020204" pitchFamily="34" charset="0"/>
              <a:buChar char="•"/>
            </a:pPr>
            <a:r>
              <a:rPr lang="en-US" dirty="0"/>
              <a:t>Answer any questions! </a:t>
            </a:r>
          </a:p>
          <a:p>
            <a:endParaRPr lang="en-US" dirty="0"/>
          </a:p>
        </p:txBody>
      </p:sp>
    </p:spTree>
    <p:extLst>
      <p:ext uri="{BB962C8B-B14F-4D97-AF65-F5344CB8AC3E}">
        <p14:creationId xmlns:p14="http://schemas.microsoft.com/office/powerpoint/2010/main" val="2147847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C55E-1DAE-3D4B-B56A-B909BBB03C23}"/>
              </a:ext>
            </a:extLst>
          </p:cNvPr>
          <p:cNvSpPr>
            <a:spLocks noGrp="1"/>
          </p:cNvSpPr>
          <p:nvPr>
            <p:ph type="title"/>
          </p:nvPr>
        </p:nvSpPr>
        <p:spPr/>
        <p:txBody>
          <a:bodyPr/>
          <a:lstStyle/>
          <a:p>
            <a:r>
              <a:rPr lang="en-US" dirty="0"/>
              <a:t>What is a COVID Impact Statement?</a:t>
            </a:r>
          </a:p>
        </p:txBody>
      </p:sp>
      <p:sp>
        <p:nvSpPr>
          <p:cNvPr id="3" name="Content Placeholder 2">
            <a:extLst>
              <a:ext uri="{FF2B5EF4-FFF2-40B4-BE49-F238E27FC236}">
                <a16:creationId xmlns:a16="http://schemas.microsoft.com/office/drawing/2014/main" id="{217FD134-35BB-BD45-8048-C99BB5BD4444}"/>
              </a:ext>
            </a:extLst>
          </p:cNvPr>
          <p:cNvSpPr>
            <a:spLocks noGrp="1"/>
          </p:cNvSpPr>
          <p:nvPr>
            <p:ph idx="1"/>
          </p:nvPr>
        </p:nvSpPr>
        <p:spPr/>
        <p:txBody>
          <a:bodyPr>
            <a:normAutofit lnSpcReduction="10000"/>
          </a:bodyPr>
          <a:lstStyle/>
          <a:p>
            <a:r>
              <a:rPr lang="en-US" dirty="0"/>
              <a:t>The Statement on the Impact of COVID is a practice that many universities are adopting in an effort to allow faculty to describe their achievement relative to opportunity during COVID. It is an opportunity to also document how your teaching, research and service has been impacted by the pandemic AND what you have done to respond to such challenges. </a:t>
            </a:r>
          </a:p>
          <a:p>
            <a:endParaRPr lang="en-US" dirty="0"/>
          </a:p>
          <a:p>
            <a:r>
              <a:rPr lang="en-US" dirty="0"/>
              <a:t>From APS’ website: </a:t>
            </a:r>
          </a:p>
          <a:p>
            <a:r>
              <a:rPr lang="en-US" dirty="0"/>
              <a:t>“A COVID-19 Impact Statement is a document in which a candidate describes the ways in which the pandemic has affected, both positively and negatively, their effectiveness and/or productivity. This could be in instruction &amp; instructionally related activities and/or research, creative &amp; scholarly activity, and/or in service.”</a:t>
            </a:r>
          </a:p>
        </p:txBody>
      </p:sp>
    </p:spTree>
    <p:extLst>
      <p:ext uri="{BB962C8B-B14F-4D97-AF65-F5344CB8AC3E}">
        <p14:creationId xmlns:p14="http://schemas.microsoft.com/office/powerpoint/2010/main" val="376645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6CF70-9E1E-ED4E-8323-25B5EFB9BF64}"/>
              </a:ext>
            </a:extLst>
          </p:cNvPr>
          <p:cNvSpPr>
            <a:spLocks noGrp="1"/>
          </p:cNvSpPr>
          <p:nvPr>
            <p:ph type="title"/>
          </p:nvPr>
        </p:nvSpPr>
        <p:spPr/>
        <p:txBody>
          <a:bodyPr/>
          <a:lstStyle/>
          <a:p>
            <a:r>
              <a:rPr lang="en-US"/>
              <a:t>Why Write </a:t>
            </a:r>
            <a:r>
              <a:rPr lang="en-US" dirty="0"/>
              <a:t>a COVID </a:t>
            </a:r>
            <a:r>
              <a:rPr lang="en-US"/>
              <a:t>Impact Statement?</a:t>
            </a:r>
          </a:p>
        </p:txBody>
      </p:sp>
      <p:sp>
        <p:nvSpPr>
          <p:cNvPr id="3" name="Content Placeholder 2">
            <a:extLst>
              <a:ext uri="{FF2B5EF4-FFF2-40B4-BE49-F238E27FC236}">
                <a16:creationId xmlns:a16="http://schemas.microsoft.com/office/drawing/2014/main" id="{65D3F282-3D2E-6A42-8924-47DD35F5BBAC}"/>
              </a:ext>
            </a:extLst>
          </p:cNvPr>
          <p:cNvSpPr>
            <a:spLocks noGrp="1"/>
          </p:cNvSpPr>
          <p:nvPr>
            <p:ph idx="1"/>
          </p:nvPr>
        </p:nvSpPr>
        <p:spPr/>
        <p:txBody>
          <a:bodyPr/>
          <a:lstStyle/>
          <a:p>
            <a:pPr>
              <a:buFont typeface="Wingdings" pitchFamily="2" charset="2"/>
              <a:buChar char="§"/>
            </a:pPr>
            <a:r>
              <a:rPr lang="en-US" dirty="0"/>
              <a:t>It helps your review committee, external reviewers, and voting faculty understand your research efforts and challenges during COVID. </a:t>
            </a:r>
          </a:p>
          <a:p>
            <a:pPr>
              <a:buFont typeface="Wingdings" pitchFamily="2" charset="2"/>
              <a:buChar char="§"/>
            </a:pPr>
            <a:r>
              <a:rPr lang="en-US" dirty="0"/>
              <a:t>It serves as a documentation of your experience as a scholar during the pandemic.</a:t>
            </a:r>
          </a:p>
          <a:p>
            <a:pPr>
              <a:buFont typeface="Wingdings" pitchFamily="2" charset="2"/>
              <a:buChar char="§"/>
            </a:pPr>
            <a:r>
              <a:rPr lang="en-US" dirty="0"/>
              <a:t>It is important to provide a full view of your efforts to overcome challenges to your teaching, research or service. </a:t>
            </a:r>
          </a:p>
          <a:p>
            <a:pPr>
              <a:buFont typeface="Wingdings" pitchFamily="2" charset="2"/>
              <a:buChar char="§"/>
            </a:pPr>
            <a:r>
              <a:rPr lang="en-US" dirty="0"/>
              <a:t>Some of your work may be impacted longer term; COVID may impact future reviews, so it is important to document this period</a:t>
            </a:r>
            <a:r>
              <a:rPr lang="en-US"/>
              <a:t>. </a:t>
            </a:r>
            <a:endParaRPr lang="en-US" dirty="0"/>
          </a:p>
        </p:txBody>
      </p:sp>
    </p:spTree>
    <p:extLst>
      <p:ext uri="{BB962C8B-B14F-4D97-AF65-F5344CB8AC3E}">
        <p14:creationId xmlns:p14="http://schemas.microsoft.com/office/powerpoint/2010/main" val="1545541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5A59-5379-0E44-BDBB-F9CFF8807A7C}"/>
              </a:ext>
            </a:extLst>
          </p:cNvPr>
          <p:cNvSpPr>
            <a:spLocks noGrp="1"/>
          </p:cNvSpPr>
          <p:nvPr>
            <p:ph type="title"/>
          </p:nvPr>
        </p:nvSpPr>
        <p:spPr/>
        <p:txBody>
          <a:bodyPr/>
          <a:lstStyle/>
          <a:p>
            <a:r>
              <a:rPr lang="en-US" dirty="0"/>
              <a:t>What should be included in the COVID Impact Statement?</a:t>
            </a:r>
          </a:p>
        </p:txBody>
      </p:sp>
      <p:sp>
        <p:nvSpPr>
          <p:cNvPr id="3" name="Content Placeholder 2">
            <a:extLst>
              <a:ext uri="{FF2B5EF4-FFF2-40B4-BE49-F238E27FC236}">
                <a16:creationId xmlns:a16="http://schemas.microsoft.com/office/drawing/2014/main" id="{00B2649D-A127-EC47-A31E-47FF85B2AE7A}"/>
              </a:ext>
            </a:extLst>
          </p:cNvPr>
          <p:cNvSpPr>
            <a:spLocks noGrp="1"/>
          </p:cNvSpPr>
          <p:nvPr>
            <p:ph idx="1"/>
          </p:nvPr>
        </p:nvSpPr>
        <p:spPr/>
        <p:txBody>
          <a:bodyPr>
            <a:normAutofit lnSpcReduction="10000"/>
          </a:bodyPr>
          <a:lstStyle/>
          <a:p>
            <a:r>
              <a:rPr lang="en-US" dirty="0"/>
              <a:t>The COVID Impact Statement:</a:t>
            </a:r>
          </a:p>
          <a:p>
            <a:r>
              <a:rPr lang="en-US" dirty="0"/>
              <a:t>Should describe your workload, performance and trajectory prior to COVID-19</a:t>
            </a:r>
          </a:p>
          <a:p>
            <a:r>
              <a:rPr lang="en-US" dirty="0"/>
              <a:t>Should describe the impact that COVID has had on workload and professional opportunities and the resulting impact on productivity, performance and trajectory in each of the relevant areas of specialization (research and creative activity, teaching, advising, service, awards </a:t>
            </a:r>
            <a:r>
              <a:rPr lang="en-US" dirty="0" err="1"/>
              <a:t>etc</a:t>
            </a:r>
            <a:r>
              <a:rPr lang="en-US" dirty="0"/>
              <a:t>).</a:t>
            </a:r>
          </a:p>
          <a:p>
            <a:r>
              <a:rPr lang="en-US" dirty="0"/>
              <a:t>Should describe how you adjusted or plans to adjust your work in light of COVID’s professional impact to continue or re-build their trajectory.</a:t>
            </a:r>
          </a:p>
          <a:p>
            <a:r>
              <a:rPr lang="en-US" dirty="0"/>
              <a:t>May detail different kinds of professional impact on work (negative and/or positive effects).</a:t>
            </a:r>
          </a:p>
          <a:p>
            <a:endParaRPr lang="en-US" dirty="0"/>
          </a:p>
        </p:txBody>
      </p:sp>
    </p:spTree>
    <p:extLst>
      <p:ext uri="{BB962C8B-B14F-4D97-AF65-F5344CB8AC3E}">
        <p14:creationId xmlns:p14="http://schemas.microsoft.com/office/powerpoint/2010/main" val="417697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DC51-2DD6-C74E-ACF7-87E3736A8EBB}"/>
              </a:ext>
            </a:extLst>
          </p:cNvPr>
          <p:cNvSpPr>
            <a:spLocks noGrp="1"/>
          </p:cNvSpPr>
          <p:nvPr>
            <p:ph type="title"/>
          </p:nvPr>
        </p:nvSpPr>
        <p:spPr/>
        <p:txBody>
          <a:bodyPr/>
          <a:lstStyle/>
          <a:p>
            <a:r>
              <a:rPr lang="en-US" dirty="0"/>
              <a:t>What NOT to include</a:t>
            </a:r>
          </a:p>
        </p:txBody>
      </p:sp>
      <p:sp>
        <p:nvSpPr>
          <p:cNvPr id="3" name="Content Placeholder 2">
            <a:extLst>
              <a:ext uri="{FF2B5EF4-FFF2-40B4-BE49-F238E27FC236}">
                <a16:creationId xmlns:a16="http://schemas.microsoft.com/office/drawing/2014/main" id="{1A8E26A7-76C1-0C44-9321-E96B310D9568}"/>
              </a:ext>
            </a:extLst>
          </p:cNvPr>
          <p:cNvSpPr>
            <a:spLocks noGrp="1"/>
          </p:cNvSpPr>
          <p:nvPr>
            <p:ph idx="1"/>
          </p:nvPr>
        </p:nvSpPr>
        <p:spPr/>
        <p:txBody>
          <a:bodyPr>
            <a:normAutofit/>
          </a:bodyPr>
          <a:lstStyle/>
          <a:p>
            <a:r>
              <a:rPr lang="en-US" dirty="0"/>
              <a:t>If you had a leave or modification of duties, such as CCMD or ASMD, you may choose to include this information, but you should not include the reason for the leave/nature of the leave or modification.  Instead, simply provide the timing and duration of the leave or note that a modification existed.  You should also do your best to avoid providing any other information that is personal in nature (e.g., detailed dependent care inaccessibility challenges, personal or dependents' health information, etc.), but you can attest that personal circumstances had a real impact on your research, teaching or service contributions.  While we recognize that an individual’s personal life may have affected their work life during the pandemic, personal information cannot be used to make personnel decisions and such information can increase the chance of implicit bias playing a role in the personnel process.</a:t>
            </a:r>
          </a:p>
          <a:p>
            <a:endParaRPr lang="en-US" dirty="0"/>
          </a:p>
        </p:txBody>
      </p:sp>
    </p:spTree>
    <p:extLst>
      <p:ext uri="{BB962C8B-B14F-4D97-AF65-F5344CB8AC3E}">
        <p14:creationId xmlns:p14="http://schemas.microsoft.com/office/powerpoint/2010/main" val="75018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D55D8-B766-EB40-A215-259C53A9211A}"/>
              </a:ext>
            </a:extLst>
          </p:cNvPr>
          <p:cNvSpPr>
            <a:spLocks noGrp="1"/>
          </p:cNvSpPr>
          <p:nvPr>
            <p:ph type="title"/>
          </p:nvPr>
        </p:nvSpPr>
        <p:spPr/>
        <p:txBody>
          <a:bodyPr/>
          <a:lstStyle/>
          <a:p>
            <a:r>
              <a:rPr lang="en-US" dirty="0"/>
              <a:t>Possible Elements to include in the COVID Impact Statement </a:t>
            </a:r>
          </a:p>
        </p:txBody>
      </p:sp>
      <p:sp>
        <p:nvSpPr>
          <p:cNvPr id="3" name="Content Placeholder 2">
            <a:extLst>
              <a:ext uri="{FF2B5EF4-FFF2-40B4-BE49-F238E27FC236}">
                <a16:creationId xmlns:a16="http://schemas.microsoft.com/office/drawing/2014/main" id="{BF531D27-7EAD-C24B-A1A6-8C3921C6E3F0}"/>
              </a:ext>
            </a:extLst>
          </p:cNvPr>
          <p:cNvSpPr>
            <a:spLocks noGrp="1"/>
          </p:cNvSpPr>
          <p:nvPr>
            <p:ph idx="1"/>
          </p:nvPr>
        </p:nvSpPr>
        <p:spPr/>
        <p:txBody>
          <a:bodyPr/>
          <a:lstStyle/>
          <a:p>
            <a:r>
              <a:rPr lang="en-US" dirty="0"/>
              <a:t>There are many different possible effects (negative and positive) that COVID might have introduced and should be discussed in a brief memo-format COVID impact statement.  These include, but are not limited to the following broad examples about changes in:</a:t>
            </a:r>
          </a:p>
          <a:p>
            <a:pPr>
              <a:buFont typeface="Wingdings" pitchFamily="2" charset="2"/>
              <a:buChar char="§"/>
            </a:pPr>
            <a:r>
              <a:rPr lang="en-US" dirty="0"/>
              <a:t>Amount, patterns and performance in terms of workload, responsibilities and accomplishments</a:t>
            </a:r>
          </a:p>
          <a:p>
            <a:pPr>
              <a:buFont typeface="Wingdings" pitchFamily="2" charset="2"/>
              <a:buChar char="§"/>
            </a:pPr>
            <a:r>
              <a:rPr lang="en-US" dirty="0"/>
              <a:t>Prospects for development and innovation</a:t>
            </a:r>
          </a:p>
          <a:p>
            <a:pPr>
              <a:buFont typeface="Wingdings" pitchFamily="2" charset="2"/>
              <a:buChar char="§"/>
            </a:pPr>
            <a:r>
              <a:rPr lang="en-US" dirty="0"/>
              <a:t>Timing and availability of opportunities and access to facilities and personnel</a:t>
            </a:r>
          </a:p>
          <a:p>
            <a:endParaRPr lang="en-US" dirty="0"/>
          </a:p>
        </p:txBody>
      </p:sp>
    </p:spTree>
    <p:extLst>
      <p:ext uri="{BB962C8B-B14F-4D97-AF65-F5344CB8AC3E}">
        <p14:creationId xmlns:p14="http://schemas.microsoft.com/office/powerpoint/2010/main" val="331936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CA05-4FB7-AE4E-8235-C31B46B1F251}"/>
              </a:ext>
            </a:extLst>
          </p:cNvPr>
          <p:cNvSpPr>
            <a:spLocks noGrp="1"/>
          </p:cNvSpPr>
          <p:nvPr>
            <p:ph type="title"/>
          </p:nvPr>
        </p:nvSpPr>
        <p:spPr/>
        <p:txBody>
          <a:bodyPr/>
          <a:lstStyle/>
          <a:p>
            <a:r>
              <a:rPr lang="en-US" dirty="0"/>
              <a:t>Resources </a:t>
            </a:r>
          </a:p>
        </p:txBody>
      </p:sp>
      <p:sp>
        <p:nvSpPr>
          <p:cNvPr id="3" name="Content Placeholder 2">
            <a:extLst>
              <a:ext uri="{FF2B5EF4-FFF2-40B4-BE49-F238E27FC236}">
                <a16:creationId xmlns:a16="http://schemas.microsoft.com/office/drawing/2014/main" id="{9F21ADEB-11CC-AB49-82D7-157BD324F34C}"/>
              </a:ext>
            </a:extLst>
          </p:cNvPr>
          <p:cNvSpPr>
            <a:spLocks noGrp="1"/>
          </p:cNvSpPr>
          <p:nvPr>
            <p:ph idx="1"/>
          </p:nvPr>
        </p:nvSpPr>
        <p:spPr>
          <a:xfrm>
            <a:off x="1066800" y="2610006"/>
            <a:ext cx="10058400" cy="3760891"/>
          </a:xfrm>
        </p:spPr>
        <p:txBody>
          <a:bodyPr/>
          <a:lstStyle/>
          <a:p>
            <a:r>
              <a:rPr lang="en-US" dirty="0">
                <a:hlinkClick r:id="rId2"/>
              </a:rPr>
              <a:t>https://aps.ucsd.edu/faculty-resources/facdev/index.html#COVID-19-Impact-and-Adaptabilit</a:t>
            </a:r>
            <a:endParaRPr lang="en-US" dirty="0">
              <a:hlinkClick r:id="rId3"/>
            </a:endParaRPr>
          </a:p>
          <a:p>
            <a:r>
              <a:rPr lang="en-US" dirty="0">
                <a:hlinkClick r:id="rId3"/>
              </a:rPr>
              <a:t>“How to write a COVID Impact Statement in one hour,” </a:t>
            </a:r>
            <a:r>
              <a:rPr lang="en-US" dirty="0">
                <a:hlinkClick r:id="rId3"/>
              </a:rPr>
              <a:t>https://duvpfa.du.edu/wp-content/uploads/2021/08/How-to-write-a-COVID-19-8.20.21.pdf</a:t>
            </a:r>
            <a:endParaRPr lang="en-US" dirty="0"/>
          </a:p>
          <a:p>
            <a:r>
              <a:rPr lang="en-US" dirty="0">
                <a:hlinkClick r:id="rId4"/>
              </a:rPr>
              <a:t>https://www.chronicle.com/article/now-i</a:t>
            </a:r>
            <a:r>
              <a:rPr lang="en-US">
                <a:hlinkClick r:id="rId4"/>
              </a:rPr>
              <a:t>-have-to-write-a-covid-impact-statement</a:t>
            </a:r>
            <a:endParaRPr lang="en-US"/>
          </a:p>
          <a:p>
            <a:endParaRPr lang="en-US" dirty="0"/>
          </a:p>
          <a:p>
            <a:endParaRPr lang="en-US" dirty="0"/>
          </a:p>
        </p:txBody>
      </p:sp>
      <p:sp>
        <p:nvSpPr>
          <p:cNvPr id="4" name="TextBox 3">
            <a:extLst>
              <a:ext uri="{FF2B5EF4-FFF2-40B4-BE49-F238E27FC236}">
                <a16:creationId xmlns:a16="http://schemas.microsoft.com/office/drawing/2014/main" id="{A2F69ECB-559A-FC46-A67D-7CDFF29F38A4}"/>
              </a:ext>
            </a:extLst>
          </p:cNvPr>
          <p:cNvSpPr txBox="1"/>
          <p:nvPr/>
        </p:nvSpPr>
        <p:spPr>
          <a:xfrm>
            <a:off x="1066800" y="1989017"/>
            <a:ext cx="7019870" cy="646331"/>
          </a:xfrm>
          <a:prstGeom prst="rect">
            <a:avLst/>
          </a:prstGeom>
          <a:noFill/>
        </p:spPr>
        <p:txBody>
          <a:bodyPr wrap="none" rtlCol="0">
            <a:spAutoFit/>
          </a:bodyPr>
          <a:lstStyle/>
          <a:p>
            <a:r>
              <a:rPr lang="en-US" dirty="0"/>
              <a:t>The UCSD Academic Senate COVID Impact Workgroup Report:</a:t>
            </a:r>
          </a:p>
          <a:p>
            <a:r>
              <a:rPr lang="en-US" dirty="0"/>
              <a:t> </a:t>
            </a:r>
          </a:p>
        </p:txBody>
      </p:sp>
    </p:spTree>
    <p:extLst>
      <p:ext uri="{BB962C8B-B14F-4D97-AF65-F5344CB8AC3E}">
        <p14:creationId xmlns:p14="http://schemas.microsoft.com/office/powerpoint/2010/main" val="3599531076"/>
      </p:ext>
    </p:extLst>
  </p:cSld>
  <p:clrMapOvr>
    <a:masterClrMapping/>
  </p:clrMapOvr>
</p:sld>
</file>

<file path=ppt/theme/theme1.xml><?xml version="1.0" encoding="utf-8"?>
<a:theme xmlns:a="http://schemas.openxmlformats.org/drawingml/2006/main" name="RetrospectVTI">
  <a:themeElements>
    <a:clrScheme name="AnalogousFromRegularSeed_2SEEDS">
      <a:dk1>
        <a:srgbClr val="000000"/>
      </a:dk1>
      <a:lt1>
        <a:srgbClr val="FFFFFF"/>
      </a:lt1>
      <a:dk2>
        <a:srgbClr val="1C2F31"/>
      </a:dk2>
      <a:lt2>
        <a:srgbClr val="F0F1F3"/>
      </a:lt2>
      <a:accent1>
        <a:srgbClr val="B1833B"/>
      </a:accent1>
      <a:accent2>
        <a:srgbClr val="C3644D"/>
      </a:accent2>
      <a:accent3>
        <a:srgbClr val="A3A541"/>
      </a:accent3>
      <a:accent4>
        <a:srgbClr val="3BB1AB"/>
      </a:accent4>
      <a:accent5>
        <a:srgbClr val="4D98C3"/>
      </a:accent5>
      <a:accent6>
        <a:srgbClr val="3B55B1"/>
      </a:accent6>
      <a:hlink>
        <a:srgbClr val="4475C0"/>
      </a:hlink>
      <a:folHlink>
        <a:srgbClr val="7F7F7F"/>
      </a:folHlink>
    </a:clrScheme>
    <a:fontScheme name="Retrospect">
      <a:majorFont>
        <a:latin typeface="Univers Condense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Univers"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1498</TotalTime>
  <Words>760</Words>
  <Application>Microsoft Macintosh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Univers</vt:lpstr>
      <vt:lpstr>Univers Condensed</vt:lpstr>
      <vt:lpstr>Wingdings</vt:lpstr>
      <vt:lpstr>RetrospectVTI</vt:lpstr>
      <vt:lpstr>The COVID Impact Statement </vt:lpstr>
      <vt:lpstr>What this talk will cover </vt:lpstr>
      <vt:lpstr>What is a COVID Impact Statement?</vt:lpstr>
      <vt:lpstr>Why Write a COVID Impact Statement?</vt:lpstr>
      <vt:lpstr>What should be included in the COVID Impact Statement?</vt:lpstr>
      <vt:lpstr>What NOT to include</vt:lpstr>
      <vt:lpstr>Possible Elements to include in the COVID Impact Statement </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COVID Impact Statement </dc:title>
  <dc:creator>Contreras, Frances</dc:creator>
  <cp:lastModifiedBy>Contreras, Frances</cp:lastModifiedBy>
  <cp:revision>6</cp:revision>
  <dcterms:created xsi:type="dcterms:W3CDTF">2021-11-02T05:01:04Z</dcterms:created>
  <dcterms:modified xsi:type="dcterms:W3CDTF">2021-11-17T23:09:02Z</dcterms:modified>
</cp:coreProperties>
</file>